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4" r:id="rId3"/>
    <p:sldId id="281" r:id="rId4"/>
    <p:sldId id="285" r:id="rId5"/>
    <p:sldId id="286" r:id="rId6"/>
    <p:sldId id="293" r:id="rId7"/>
    <p:sldId id="294" r:id="rId8"/>
    <p:sldId id="291" r:id="rId9"/>
    <p:sldId id="296" r:id="rId10"/>
    <p:sldId id="292" r:id="rId11"/>
    <p:sldId id="288" r:id="rId12"/>
    <p:sldId id="289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" initials="je" lastIdx="2" clrIdx="0">
    <p:extLst>
      <p:ext uri="{19B8F6BF-5375-455C-9EA6-DF929625EA0E}">
        <p15:presenceInfo xmlns:p15="http://schemas.microsoft.com/office/powerpoint/2012/main" userId="jac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24"/>
  </p:normalViewPr>
  <p:slideViewPr>
    <p:cSldViewPr snapToGrid="0" snapToObjects="1">
      <p:cViewPr varScale="1">
        <p:scale>
          <a:sx n="109" d="100"/>
          <a:sy n="109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E5F14-E0E7-4EF2-B89A-72FFCB96C6A6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F5DD-3B60-4E09-B03D-0C21E18B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https://www.theguardian.com/news/datablog/2013/mar/15/john-snow-cholera-map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0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85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https://firstdraftnews.org/articles/from-coronavirus-to-bushfires-misleading-maps-are-distorting-reality/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1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https://firstdraftnews.org/articles/from-coronavirus-to-bushfires-misleading-maps-are-distorting-reality/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5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https://firstdraftnews.org/articles/from-coronavirus-to-bushfires-misleading-maps-are-distorting-reality/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49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1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094-54C2-B94A-AF1B-39031A02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C8B0-DBB8-F949-AEE0-9CB0E84DC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6153-8675-D84B-97EC-2615A108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3C42-D4F3-9545-810D-35806A39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7155-3E09-1E46-89BF-3852DEA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28C3-3541-324A-AA67-BF9EB955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894A-926D-664E-A3B1-77A0B1261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F651-3FB6-8647-9CD9-BE2ED1F7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FDB1-8AA7-F34F-AD28-7EC028B7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335A-B5CA-D04C-8C9D-FCFFB96F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3B6BD-4005-DF41-9077-8CFD4E2B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B2E-762A-9C49-B8D6-6FFD3B5D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D6AF-DDF8-EC42-868A-97C1699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0697-9333-BA4E-9A54-F6F63EC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6EB0D-8445-9E43-B0AD-869CE9DC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BF10-F78B-0941-A890-9AAEC76E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3785-43B0-F941-A03D-40D850BB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862-A590-2545-80F9-2F193F96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49BC-115B-954C-B63F-3CED0B9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BEA5-3656-3C47-A21C-7A86CFBE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A36-932F-9F4E-B3C3-283E87CF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B2CB-9F0F-4C4A-8258-ECB40EA9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53B-BA84-E14A-82E1-E229AC7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C4600-4668-DA4B-A252-6B5049FE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512D-5D13-7B40-8EB8-DEEEBF0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86CD-583E-BB4F-AD5A-8E59A24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3574-254A-AE4F-851D-318674277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04E31-D66B-C742-851B-25DF660CC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9220-10B4-C24A-A555-87E4D15B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B55F-CC79-D541-9ABE-D9DF4C0E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608-C1EA-E248-8CB6-BF2F480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AC02-8ACF-9946-A15E-26AF688B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3C71-F8AA-3A4A-9605-913EFD2F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668AB-472A-D24C-BE82-E36E692D6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71E61-06F8-2148-99DB-745724B10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DCB6-4F99-5C40-9A1B-32D2A4995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B06EB-DE03-4348-AC18-00182C58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44C5D-149B-B44C-95CA-6025FE9E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E07E5-84A4-D649-A82B-2C26F37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DAB1-FB42-1743-BA85-B5785CA8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AE764-0E65-3447-A6F0-84CE7BC4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1FC23-0014-694F-8C3C-25D342A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F3CC-75BA-BA4C-9DA5-C9EC865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64FD5-0A90-F944-BB89-780B224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51DBA-DEA1-4C44-825E-EC645630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F2B0-ACFE-C942-89B2-C1E577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342E-CE9D-5744-9866-B68FF3BA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7AA8-77DC-6548-8D39-D64C4F3F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5AA3-41AF-4F40-A37F-9F66611B4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02CA-6792-C54C-9098-ED909536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45BFF-A705-A144-A779-6E5D4D97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BC1E-21CB-2647-B97B-1E7008B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2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E6D4-EE5E-404D-95B2-21C050AA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D8392-DD4A-E845-B374-64533F4F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A23E6-B529-A346-8058-F98B7804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A6FA3-B013-1949-A9CE-3CD9EB3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E784-83C8-4C41-9D40-69ACA5B7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39E5-4B93-3F4A-AB6D-31AC328A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0574F-EC2D-F74F-96CE-58EFADB3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902E-8794-7F46-A5B2-C7101977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B3D6-61E8-1846-B355-259113370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ECEB-6AEA-C94A-A41A-D3CE19F3D862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19D2-D866-AE48-BBC0-D9CEAEBA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53AE-D178-544F-9920-89B519947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rstdraftnews.org/articles/from-coronavirus-to-bushfires-misleading-maps-are-distorting-realit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adiamap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raries.emory.edu/c.php?g=940393&amp;p=6780789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gisdata.rtwils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anva.com/" TargetMode="External"/><Relationship Id="rId3" Type="http://schemas.openxmlformats.org/officeDocument/2006/relationships/hyperlink" Target="https://www.gimp.org/" TargetMode="External"/><Relationship Id="rId7" Type="http://schemas.openxmlformats.org/officeDocument/2006/relationships/hyperlink" Target="https://www.figma.com/" TargetMode="External"/><Relationship Id="rId2" Type="http://schemas.openxmlformats.org/officeDocument/2006/relationships/hyperlink" Target="https://www.adobe.com/products/photosho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kscape.org/" TargetMode="External"/><Relationship Id="rId5" Type="http://schemas.openxmlformats.org/officeDocument/2006/relationships/hyperlink" Target="https://affinity.serif.com/en-us/" TargetMode="External"/><Relationship Id="rId4" Type="http://schemas.openxmlformats.org/officeDocument/2006/relationships/hyperlink" Target="https://www.adobe.com/products/illustrator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-graph-gallery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-graph-galler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2387600"/>
          </a:xfrm>
        </p:spPr>
        <p:txBody>
          <a:bodyPr/>
          <a:lstStyle/>
          <a:p>
            <a:r>
              <a:rPr lang="en-US" dirty="0" smtClean="0"/>
              <a:t>Effective Visualization II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71881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Lab </a:t>
            </a:r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9" y="2065103"/>
            <a:ext cx="4895485" cy="4589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138" y="2492156"/>
            <a:ext cx="6028348" cy="33936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6639" y="6284809"/>
            <a:ext cx="182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John Snow ~1854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6" b="170"/>
          <a:stretch/>
        </p:blipFill>
        <p:spPr>
          <a:xfrm>
            <a:off x="617416" y="290634"/>
            <a:ext cx="5713046" cy="6294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3" b="170"/>
          <a:stretch/>
        </p:blipFill>
        <p:spPr>
          <a:xfrm>
            <a:off x="6506308" y="290634"/>
            <a:ext cx="5320976" cy="62948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092" y="6392008"/>
            <a:ext cx="5031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First Draft News examples of reality-distorting maps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06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How to link this to a map?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16" y="1514841"/>
            <a:ext cx="9160902" cy="3669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6718" y="5410613"/>
            <a:ext cx="6691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Dataset with map coordinates (columns)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Map source </a:t>
            </a:r>
            <a:r>
              <a:rPr lang="en-US" sz="2400" dirty="0" smtClean="0"/>
              <a:t>(have to outsource this)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08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Stadia Maps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1926"/>
            <a:ext cx="5005987" cy="223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38" y="4133314"/>
            <a:ext cx="5000449" cy="2242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043" y="1690688"/>
            <a:ext cx="5000449" cy="2231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18" y="4166542"/>
            <a:ext cx="4989374" cy="22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431" y="1533204"/>
            <a:ext cx="6478300" cy="45980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Where to find </a:t>
            </a:r>
            <a:r>
              <a:rPr lang="en-US" dirty="0" err="1" smtClean="0"/>
              <a:t>shapefiles</a:t>
            </a:r>
            <a:r>
              <a:rPr lang="en-US" dirty="0" smtClean="0"/>
              <a:t>/map 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1985" y="2057400"/>
            <a:ext cx="662060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hlinkClick r:id="rId3"/>
              </a:rPr>
              <a:t>Emory University list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hlinkClick r:id="rId4"/>
              </a:rPr>
              <a:t>RT Wilson’s blog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Google </a:t>
            </a:r>
            <a:r>
              <a:rPr lang="en-US" sz="2400" i="1" dirty="0" smtClean="0"/>
              <a:t>e.g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“</a:t>
            </a:r>
            <a:r>
              <a:rPr lang="en-US" sz="2400" dirty="0" smtClean="0"/>
              <a:t>Tennessee </a:t>
            </a:r>
            <a:r>
              <a:rPr lang="en-US" sz="2400" dirty="0" err="1" smtClean="0"/>
              <a:t>shapefile</a:t>
            </a:r>
            <a:r>
              <a:rPr lang="en-US" sz="3200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249508" y="2365131"/>
            <a:ext cx="817684" cy="14670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96854" y="2031023"/>
            <a:ext cx="1144352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Right-click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8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Raster &amp; vector images, image resolution</a:t>
            </a:r>
          </a:p>
          <a:p>
            <a:r>
              <a:rPr lang="en-US" dirty="0" smtClean="0"/>
              <a:t>Thinking about maps and where to get them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exporting figures from R</a:t>
            </a:r>
          </a:p>
          <a:p>
            <a:r>
              <a:rPr lang="en-US" dirty="0" err="1" smtClean="0"/>
              <a:t>ggmap</a:t>
            </a:r>
            <a:r>
              <a:rPr lang="en-US" dirty="0" smtClean="0"/>
              <a:t> intro</a:t>
            </a:r>
          </a:p>
          <a:p>
            <a:r>
              <a:rPr lang="en-US" dirty="0" smtClean="0"/>
              <a:t>other map sources, </a:t>
            </a:r>
            <a:r>
              <a:rPr lang="en-US" dirty="0" err="1" smtClean="0"/>
              <a:t>shapefiles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6" y="1320305"/>
            <a:ext cx="5989033" cy="4791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10" y="1384296"/>
            <a:ext cx="5780292" cy="46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6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56"/>
          <a:stretch/>
        </p:blipFill>
        <p:spPr>
          <a:xfrm>
            <a:off x="483869" y="1471232"/>
            <a:ext cx="5114287" cy="2667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1" b="6995"/>
          <a:stretch/>
        </p:blipFill>
        <p:spPr>
          <a:xfrm>
            <a:off x="483869" y="4299269"/>
            <a:ext cx="5114287" cy="23697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2543900"/>
            <a:ext cx="1503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Raster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4927436"/>
            <a:ext cx="1539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Vector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8808720" y="1927773"/>
            <a:ext cx="11544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.bmp</a:t>
            </a:r>
          </a:p>
          <a:p>
            <a:r>
              <a:rPr lang="en-US" sz="3600" dirty="0" smtClean="0"/>
              <a:t>.</a:t>
            </a:r>
            <a:r>
              <a:rPr lang="en-US" sz="3600" dirty="0" err="1" smtClean="0"/>
              <a:t>png</a:t>
            </a:r>
            <a:endParaRPr lang="en-US" sz="3600" dirty="0" smtClean="0"/>
          </a:p>
          <a:p>
            <a:r>
              <a:rPr lang="en-US" sz="3600" dirty="0" smtClean="0"/>
              <a:t>.jpg</a:t>
            </a:r>
          </a:p>
          <a:p>
            <a:r>
              <a:rPr lang="en-US" sz="3600" dirty="0" smtClean="0"/>
              <a:t>.tiff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08719" y="4473182"/>
            <a:ext cx="9518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.</a:t>
            </a:r>
            <a:r>
              <a:rPr lang="en-US" sz="3600" dirty="0" err="1" smtClean="0"/>
              <a:t>svg</a:t>
            </a:r>
            <a:endParaRPr lang="en-US" sz="3600" dirty="0" smtClean="0"/>
          </a:p>
          <a:p>
            <a:r>
              <a:rPr lang="en-US" sz="3600" dirty="0" smtClean="0"/>
              <a:t>.eps</a:t>
            </a:r>
          </a:p>
          <a:p>
            <a:r>
              <a:rPr lang="en-US" sz="3600" dirty="0" smtClean="0"/>
              <a:t>.pdf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t="5882" r="3751" b="29176"/>
          <a:stretch/>
        </p:blipFill>
        <p:spPr>
          <a:xfrm>
            <a:off x="6040331" y="289216"/>
            <a:ext cx="3345630" cy="16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5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editing software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11012"/>
              </p:ext>
            </p:extLst>
          </p:nvPr>
        </p:nvGraphicFramePr>
        <p:xfrm>
          <a:off x="2055446" y="1876949"/>
          <a:ext cx="8081108" cy="4128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2615">
                  <a:extLst>
                    <a:ext uri="{9D8B030D-6E8A-4147-A177-3AD203B41FA5}">
                      <a16:colId xmlns:a16="http://schemas.microsoft.com/office/drawing/2014/main" val="1985684863"/>
                    </a:ext>
                  </a:extLst>
                </a:gridCol>
                <a:gridCol w="2461846">
                  <a:extLst>
                    <a:ext uri="{9D8B030D-6E8A-4147-A177-3AD203B41FA5}">
                      <a16:colId xmlns:a16="http://schemas.microsoft.com/office/drawing/2014/main" val="3827680652"/>
                    </a:ext>
                  </a:extLst>
                </a:gridCol>
                <a:gridCol w="2766647">
                  <a:extLst>
                    <a:ext uri="{9D8B030D-6E8A-4147-A177-3AD203B41FA5}">
                      <a16:colId xmlns:a16="http://schemas.microsoft.com/office/drawing/2014/main" val="2919713394"/>
                    </a:ext>
                  </a:extLst>
                </a:gridCol>
              </a:tblGrid>
              <a:tr h="4128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Platform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506987"/>
                  </a:ext>
                </a:extLst>
              </a:tr>
              <a:tr h="41283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Raster images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406180"/>
                  </a:ext>
                </a:extLst>
              </a:tr>
              <a:tr h="412837"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hlinkClick r:id="rId2"/>
                        </a:rPr>
                        <a:t>Adobe</a:t>
                      </a:r>
                      <a:r>
                        <a:rPr lang="en-US" baseline="0" dirty="0" smtClean="0">
                          <a:hlinkClick r:id="rId2"/>
                        </a:rPr>
                        <a:t> Photoshop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Windows, Mac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Two limbs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570581"/>
                  </a:ext>
                </a:extLst>
              </a:tr>
              <a:tr h="412837"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hlinkClick r:id="rId3"/>
                        </a:rPr>
                        <a:t>GIMP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Windows, Mac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324449"/>
                  </a:ext>
                </a:extLst>
              </a:tr>
              <a:tr h="41283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Vector Images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945332"/>
                  </a:ext>
                </a:extLst>
              </a:tr>
              <a:tr h="412837"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hlinkClick r:id="rId4"/>
                        </a:rPr>
                        <a:t>Adobe Illustrator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Windows, Mac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Your</a:t>
                      </a:r>
                      <a:r>
                        <a:rPr lang="en-US" baseline="0" dirty="0" smtClean="0"/>
                        <a:t> first-born child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796033"/>
                  </a:ext>
                </a:extLst>
              </a:tr>
              <a:tr h="412837"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hlinkClick r:id="rId5"/>
                        </a:rPr>
                        <a:t>Affinity Designer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Windows, Mac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$70</a:t>
                      </a:r>
                      <a:r>
                        <a:rPr lang="en-US" baseline="0" dirty="0" smtClean="0"/>
                        <a:t> one-time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899494"/>
                  </a:ext>
                </a:extLst>
              </a:tr>
              <a:tr h="412837"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hlinkClick r:id="rId6"/>
                        </a:rPr>
                        <a:t>Inkscape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Windows, Mac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802873"/>
                  </a:ext>
                </a:extLst>
              </a:tr>
              <a:tr h="412837"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hlinkClick r:id="rId7"/>
                        </a:rPr>
                        <a:t>Figma</a:t>
                      </a:r>
                      <a:r>
                        <a:rPr lang="en-US" dirty="0" smtClean="0"/>
                        <a:t> (?)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Web-based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(with upgrades for $)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718226"/>
                  </a:ext>
                </a:extLst>
              </a:tr>
              <a:tr h="412837">
                <a:tc>
                  <a:txBody>
                    <a:bodyPr/>
                    <a:lstStyle/>
                    <a:p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hlinkClick r:id="rId8"/>
                        </a:rPr>
                        <a:t>Canva</a:t>
                      </a:r>
                      <a:r>
                        <a:rPr lang="en-US" dirty="0" smtClean="0"/>
                        <a:t> (?)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Web-based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(with upgrades for $)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13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61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R graph gallery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08" y="1690688"/>
            <a:ext cx="5399383" cy="46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8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R graph gallery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309"/>
            <a:ext cx="12192000" cy="51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4" t="3341" r="2925" b="3973"/>
          <a:stretch/>
        </p:blipFill>
        <p:spPr>
          <a:xfrm>
            <a:off x="6805246" y="413238"/>
            <a:ext cx="3270739" cy="5864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" t="3202" r="46135" b="3694"/>
          <a:stretch/>
        </p:blipFill>
        <p:spPr>
          <a:xfrm>
            <a:off x="1820008" y="404446"/>
            <a:ext cx="4475284" cy="58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9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89" y="1284256"/>
            <a:ext cx="8076868" cy="4530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0" y="222403"/>
            <a:ext cx="6910010" cy="3914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21" y="2911690"/>
            <a:ext cx="6707089" cy="38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0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5210</TotalTime>
  <Words>203</Words>
  <Application>Microsoft Office PowerPoint</Application>
  <PresentationFormat>Widescreen</PresentationFormat>
  <Paragraphs>76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Effective Visualization II </vt:lpstr>
      <vt:lpstr>Agenda</vt:lpstr>
      <vt:lpstr>PowerPoint Presentation</vt:lpstr>
      <vt:lpstr>Image formats</vt:lpstr>
      <vt:lpstr>Image editing software</vt:lpstr>
      <vt:lpstr>R graph gallery</vt:lpstr>
      <vt:lpstr>R graph gallery</vt:lpstr>
      <vt:lpstr>PowerPoint Presentation</vt:lpstr>
      <vt:lpstr>PowerPoint Presentation</vt:lpstr>
      <vt:lpstr>PowerPoint Presentation</vt:lpstr>
      <vt:lpstr>How to link this to a map?</vt:lpstr>
      <vt:lpstr>Stadia Maps</vt:lpstr>
      <vt:lpstr>Where to find shapefiles/map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Choices: img of R,python</dc:title>
  <dc:creator>Microsoft Office User</dc:creator>
  <cp:lastModifiedBy>jacob</cp:lastModifiedBy>
  <cp:revision>130</cp:revision>
  <dcterms:created xsi:type="dcterms:W3CDTF">2022-01-22T23:15:34Z</dcterms:created>
  <dcterms:modified xsi:type="dcterms:W3CDTF">2024-02-21T20:14:09Z</dcterms:modified>
</cp:coreProperties>
</file>